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Open Sans" panose="020B0606030504020204" pitchFamily="34" charset="0"/>
      <p:regular r:id="rId10"/>
      <p:bold r:id="rId11"/>
    </p:embeddedFont>
    <p:embeddedFont>
      <p:font typeface="Open Sans Bold" panose="020B0806030504020204" charset="0"/>
      <p:regular r:id="rId12"/>
    </p:embeddedFont>
    <p:embeddedFont>
      <p:font typeface="Open Sans Bold Bold" panose="020B0604020202020204" charset="0"/>
      <p:regular r:id="rId13"/>
    </p:embeddedFont>
    <p:embeddedFont>
      <p:font typeface="Open Sauce Bold"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52906" autoAdjust="0"/>
  </p:normalViewPr>
  <p:slideViewPr>
    <p:cSldViewPr>
      <p:cViewPr varScale="1">
        <p:scale>
          <a:sx n="39" d="100"/>
          <a:sy n="39" d="100"/>
        </p:scale>
        <p:origin x="257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28.10.2024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No notes.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3:05-3:10</a:t>
            </a:r>
          </a:p>
          <a:p>
            <a:r>
              <a:rPr lang="en-US" dirty="0"/>
              <a:t>- Will AI-based legal mentoring replace human legal mentoring in the near-term?  What about the far-term?</a:t>
            </a:r>
          </a:p>
          <a:p>
            <a:endParaRPr lang="en-US" dirty="0"/>
          </a:p>
          <a:p>
            <a:r>
              <a:rPr lang="en-US" dirty="0"/>
              <a:t>Opportunity for preliminary position statements or general expressions of enthusiasm or caution.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3:10-3:15</a:t>
            </a:r>
          </a:p>
          <a:p>
            <a:r>
              <a:rPr lang="en-US" dirty="0"/>
              <a:t>- What elements of legal mentorship can we (usefully/ethically) outsource today and what elements should or must still be provided by a human?</a:t>
            </a:r>
          </a:p>
          <a:p>
            <a:r>
              <a:rPr lang="en-US" dirty="0"/>
              <a:t>- Are there things that AI-based mentoring could provide that would enhance human legal mentoring?</a:t>
            </a:r>
          </a:p>
          <a:p>
            <a:endParaRPr lang="en-US" dirty="0"/>
          </a:p>
          <a:p>
            <a:endParaRPr lang="en-US" dirty="0"/>
          </a:p>
          <a:p>
            <a:r>
              <a:rPr lang="en-US" dirty="0"/>
              <a:t>- mentorship involves being: advisor, teacher, role model, coach, supporter, challenger, connector, ethical guide, confidant</a:t>
            </a:r>
          </a:p>
          <a:p>
            <a:endParaRPr lang="en-US" dirty="0"/>
          </a:p>
          <a:p>
            <a:r>
              <a:rPr lang="en-US" dirty="0"/>
              <a:t>- AI is great at teacher; good at coach and challenger; limited, based on available data, as personal advisor</a:t>
            </a:r>
          </a:p>
          <a:p>
            <a:r>
              <a:rPr lang="en-US" dirty="0"/>
              <a:t>- AI is not suited to be role model, supporter, connector, or confidant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3:15-3:21</a:t>
            </a:r>
          </a:p>
          <a:p>
            <a:endParaRPr lang="en-US"/>
          </a:p>
          <a:p>
            <a:r>
              <a:rPr lang="en-US"/>
              <a:t>- personalization</a:t>
            </a:r>
          </a:p>
          <a:p>
            <a:r>
              <a:rPr lang="en-US"/>
              <a:t>- scalability/availability</a:t>
            </a:r>
          </a:p>
          <a:p>
            <a:r>
              <a:rPr lang="en-US"/>
              <a:t>- data-driven, near-instantaneous insights and feedback</a:t>
            </a:r>
          </a:p>
          <a:p>
            <a:endParaRPr lang="en-US"/>
          </a:p>
          <a:p>
            <a:endParaRPr lang="en-US"/>
          </a:p>
          <a:p>
            <a:r>
              <a:rPr lang="en-US"/>
              <a:t>- lack of personality-, relationship-, and context-driven information/nuance relevant to many decision situations</a:t>
            </a:r>
          </a:p>
          <a:p>
            <a:r>
              <a:rPr lang="en-US"/>
              <a:t>- potential inherent data biases</a:t>
            </a:r>
          </a:p>
          <a:p>
            <a:r>
              <a:rPr lang="en-US"/>
              <a:t>- complexity of ethical nuance</a:t>
            </a:r>
          </a:p>
          <a:p>
            <a:r>
              <a:rPr lang="en-US"/>
              <a:t>- devaluation of human relationships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3:21-3:27</a:t>
            </a:r>
          </a:p>
          <a:p>
            <a:r>
              <a:rPr lang="en-US"/>
              <a:t>- Would AI-based legal mentoring increase access and inclusion, or might it lead to a two-tier legal mentoring system?</a:t>
            </a:r>
          </a:p>
          <a:p>
            <a:r>
              <a:rPr lang="en-US"/>
              <a:t>- Does the ability to train a mentoring algorithm offer a chance to reshape/reclaim lawyer identity or to super customize the mentorship experience?</a:t>
            </a:r>
          </a:p>
          <a:p>
            <a:endParaRPr lang="en-US"/>
          </a:p>
          <a:p>
            <a:endParaRPr lang="en-US"/>
          </a:p>
          <a:p>
            <a:endParaRPr lang="en-US"/>
          </a:p>
          <a:p>
            <a:r>
              <a:rPr lang="en-US"/>
              <a:t>- private and personalized</a:t>
            </a:r>
          </a:p>
          <a:p>
            <a:r>
              <a:rPr lang="en-US"/>
              <a:t>- ubiquitous availability</a:t>
            </a:r>
          </a:p>
          <a:p>
            <a:endParaRPr lang="en-US"/>
          </a:p>
          <a:p>
            <a:r>
              <a:rPr lang="en-US"/>
              <a:t>- risk of two-tiered system where "ubiquitous" mentoring access actually exacerbates relational or systemic limitations of relevant mentoring opportunities</a:t>
            </a:r>
          </a:p>
          <a:p>
            <a:endParaRPr lang="en-US"/>
          </a:p>
          <a:p>
            <a:r>
              <a:rPr lang="en-US"/>
              <a:t>- identity development can be very personal &amp; situational; left to an algorithm, risk of narrowing of what is expected/accepted and devolving to the mean rather than aspiring to greater morality and responsibility</a:t>
            </a:r>
          </a:p>
          <a:p>
            <a:r>
              <a:rPr lang="en-US"/>
              <a:t>- risk of homogenization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3:27-3:35</a:t>
            </a:r>
          </a:p>
          <a:p>
            <a:r>
              <a:rPr lang="en-US" dirty="0"/>
              <a:t>- How can we begin to experiment with AI-based legal mentoring? (Or bring experimentation into the open?)</a:t>
            </a:r>
          </a:p>
          <a:p>
            <a:r>
              <a:rPr lang="en-US" dirty="0"/>
              <a:t>- How might law schools consider using AI to provide or support legal mentoring?</a:t>
            </a:r>
          </a:p>
          <a:p>
            <a:r>
              <a:rPr lang="en-US" dirty="0"/>
              <a:t>- How might law firms consider using AI to provide or support legal mentoring?</a:t>
            </a:r>
          </a:p>
          <a:p>
            <a:r>
              <a:rPr lang="en-US" dirty="0"/>
              <a:t>- How might state bar associations consider using AI to provide or support legal mentoring?</a:t>
            </a:r>
          </a:p>
          <a:p>
            <a:endParaRPr lang="en-US" dirty="0"/>
          </a:p>
          <a:p>
            <a:endParaRPr lang="en-US" dirty="0"/>
          </a:p>
          <a:p>
            <a:r>
              <a:rPr lang="en-US" dirty="0" err="1"/>
              <a:t>KornFerry</a:t>
            </a:r>
            <a:r>
              <a:rPr lang="en-US" dirty="0"/>
              <a:t> study: 1/3 of respondents (and 47% of </a:t>
            </a:r>
            <a:r>
              <a:rPr lang="en-US" dirty="0" err="1"/>
              <a:t>GenZ</a:t>
            </a:r>
            <a:r>
              <a:rPr lang="en-US" dirty="0"/>
              <a:t>) report getting better career advice from AI tools than human mentors.  "ChatGPT can handle 70% of management skills ... [like] communication, problem-solving, information synthesis, continuous learning, and team collaboration."</a:t>
            </a:r>
          </a:p>
          <a:p>
            <a:endParaRPr lang="en-US" dirty="0"/>
          </a:p>
          <a:p>
            <a:r>
              <a:rPr lang="en-US" dirty="0"/>
              <a:t>Law Schools:</a:t>
            </a:r>
          </a:p>
          <a:p>
            <a:r>
              <a:rPr lang="en-US" dirty="0"/>
              <a:t>- Skills practice; resource curation; exam preparation; reflective journaling; information gathering (ex. OCI)</a:t>
            </a:r>
          </a:p>
          <a:p>
            <a:endParaRPr lang="en-US" dirty="0"/>
          </a:p>
          <a:p>
            <a:endParaRPr lang="en-US" dirty="0"/>
          </a:p>
          <a:p>
            <a:r>
              <a:rPr lang="en-US" dirty="0"/>
              <a:t>Law Firms:</a:t>
            </a:r>
          </a:p>
          <a:p>
            <a:r>
              <a:rPr lang="en-US" dirty="0"/>
              <a:t>- career path development; skills practice; preliminary draft feedback</a:t>
            </a:r>
          </a:p>
          <a:p>
            <a:r>
              <a:rPr lang="en-US" dirty="0"/>
              <a:t>- ex. Kathleen Pearson, Global Chief Talent Officer @ McDermott, Will, &amp; Emory; launched </a:t>
            </a:r>
            <a:r>
              <a:rPr lang="en-US" dirty="0" err="1"/>
              <a:t>AskJane</a:t>
            </a:r>
            <a:r>
              <a:rPr lang="en-US" dirty="0"/>
              <a:t>, and AI Chatbot designed to offer career and hiring advice. "</a:t>
            </a:r>
            <a:r>
              <a:rPr lang="en-US" dirty="0" err="1"/>
              <a:t>AskJane</a:t>
            </a:r>
            <a:r>
              <a:rPr lang="en-US" dirty="0"/>
              <a:t> can now conduct mock interviews, ask questions back and forth, and provide guidance on answering common interview questions. It tailors resumes and cover letters to suit job descriptions and provides users with a probability match for the role they’re seeking and the skills they’ll need to pick up to improve their success."</a:t>
            </a:r>
          </a:p>
          <a:p>
            <a:endParaRPr lang="en-US" dirty="0"/>
          </a:p>
          <a:p>
            <a:r>
              <a:rPr lang="en-US" dirty="0"/>
              <a:t>State Bars:</a:t>
            </a:r>
          </a:p>
          <a:p>
            <a:r>
              <a:rPr lang="en-US" dirty="0"/>
              <a:t>- inherent strengths of in-person relationships militate against broad incorporation of AI tools</a:t>
            </a:r>
          </a:p>
          <a:p>
            <a:r>
              <a:rPr lang="en-US" dirty="0"/>
              <a:t>- curated/customized guidance; brainstorming or ethical decision-making scenarios; reenforcing underappreciated talents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3:35-3:45</a:t>
            </a:r>
          </a:p>
          <a:p>
            <a:endParaRPr lang="en-US" dirty="0"/>
          </a:p>
          <a:p>
            <a:r>
              <a:rPr lang="en-US" dirty="0"/>
              <a:t>ben@fringepd.com</a:t>
            </a:r>
          </a:p>
          <a:p>
            <a:r>
              <a:rPr lang="en-US"/>
              <a:t>maura.grossman@uwaterloo.ca</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jpe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sv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3.svg"/><Relationship Id="rId18" Type="http://schemas.openxmlformats.org/officeDocument/2006/relationships/image" Target="../media/image28.png"/><Relationship Id="rId3" Type="http://schemas.openxmlformats.org/officeDocument/2006/relationships/image" Target="../media/image15.png"/><Relationship Id="rId21" Type="http://schemas.openxmlformats.org/officeDocument/2006/relationships/image" Target="../media/image31.svg"/><Relationship Id="rId7" Type="http://schemas.openxmlformats.org/officeDocument/2006/relationships/image" Target="../media/image19.jpeg"/><Relationship Id="rId12" Type="http://schemas.openxmlformats.org/officeDocument/2006/relationships/image" Target="../media/image22.png"/><Relationship Id="rId17" Type="http://schemas.openxmlformats.org/officeDocument/2006/relationships/image" Target="../media/image27.svg"/><Relationship Id="rId25" Type="http://schemas.openxmlformats.org/officeDocument/2006/relationships/image" Target="../media/image35.svg"/><Relationship Id="rId2" Type="http://schemas.openxmlformats.org/officeDocument/2006/relationships/notesSlide" Target="../notesSlides/notesSlide3.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1.svg"/><Relationship Id="rId24" Type="http://schemas.openxmlformats.org/officeDocument/2006/relationships/image" Target="../media/image34.png"/><Relationship Id="rId5" Type="http://schemas.openxmlformats.org/officeDocument/2006/relationships/image" Target="../media/image17.png"/><Relationship Id="rId15" Type="http://schemas.openxmlformats.org/officeDocument/2006/relationships/image" Target="../media/image25.svg"/><Relationship Id="rId23" Type="http://schemas.openxmlformats.org/officeDocument/2006/relationships/image" Target="../media/image33.svg"/><Relationship Id="rId10" Type="http://schemas.openxmlformats.org/officeDocument/2006/relationships/image" Target="../media/image20.png"/><Relationship Id="rId19" Type="http://schemas.openxmlformats.org/officeDocument/2006/relationships/image" Target="../media/image29.svg"/><Relationship Id="rId4" Type="http://schemas.openxmlformats.org/officeDocument/2006/relationships/image" Target="../media/image16.svg"/><Relationship Id="rId9" Type="http://schemas.openxmlformats.org/officeDocument/2006/relationships/image" Target="../media/image10.svg"/><Relationship Id="rId14" Type="http://schemas.openxmlformats.org/officeDocument/2006/relationships/image" Target="../media/image24.png"/><Relationship Id="rId22" Type="http://schemas.openxmlformats.org/officeDocument/2006/relationships/image" Target="../media/image32.png"/></Relationships>
</file>

<file path=ppt/slides/_rels/slide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svg"/></Relationships>
</file>

<file path=ppt/slides/_rels/slide6.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58.svg"/><Relationship Id="rId18" Type="http://schemas.openxmlformats.org/officeDocument/2006/relationships/image" Target="../media/image63.png"/><Relationship Id="rId3" Type="http://schemas.openxmlformats.org/officeDocument/2006/relationships/image" Target="../media/image50.png"/><Relationship Id="rId21" Type="http://schemas.openxmlformats.org/officeDocument/2006/relationships/image" Target="../media/image66.svg"/><Relationship Id="rId7" Type="http://schemas.openxmlformats.org/officeDocument/2006/relationships/image" Target="../media/image54.png"/><Relationship Id="rId12" Type="http://schemas.openxmlformats.org/officeDocument/2006/relationships/image" Target="../media/image57.png"/><Relationship Id="rId17" Type="http://schemas.openxmlformats.org/officeDocument/2006/relationships/image" Target="../media/image62.svg"/><Relationship Id="rId2" Type="http://schemas.openxmlformats.org/officeDocument/2006/relationships/notesSlide" Target="../notesSlides/notesSlide6.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53.svg"/><Relationship Id="rId11" Type="http://schemas.openxmlformats.org/officeDocument/2006/relationships/image" Target="../media/image10.svg"/><Relationship Id="rId5" Type="http://schemas.openxmlformats.org/officeDocument/2006/relationships/image" Target="../media/image52.png"/><Relationship Id="rId15" Type="http://schemas.openxmlformats.org/officeDocument/2006/relationships/image" Target="../media/image60.svg"/><Relationship Id="rId10" Type="http://schemas.openxmlformats.org/officeDocument/2006/relationships/image" Target="../media/image9.png"/><Relationship Id="rId19" Type="http://schemas.openxmlformats.org/officeDocument/2006/relationships/image" Target="../media/image64.svg"/><Relationship Id="rId4" Type="http://schemas.openxmlformats.org/officeDocument/2006/relationships/image" Target="../media/image51.svg"/><Relationship Id="rId9" Type="http://schemas.openxmlformats.org/officeDocument/2006/relationships/image" Target="../media/image56.jpeg"/><Relationship Id="rId14" Type="http://schemas.openxmlformats.org/officeDocument/2006/relationships/image" Target="../media/image59.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17567" r="-17567"/>
            </a:stretch>
          </a:blipFill>
        </p:spPr>
        <p:txBody>
          <a:bodyPr/>
          <a:lstStyle/>
          <a:p>
            <a:endParaRPr lang="en-CA"/>
          </a:p>
        </p:txBody>
      </p:sp>
      <p:sp>
        <p:nvSpPr>
          <p:cNvPr id="3" name="TextBox 3"/>
          <p:cNvSpPr txBox="1"/>
          <p:nvPr/>
        </p:nvSpPr>
        <p:spPr>
          <a:xfrm>
            <a:off x="4993747" y="6349165"/>
            <a:ext cx="12265553" cy="1235592"/>
          </a:xfrm>
          <a:prstGeom prst="rect">
            <a:avLst/>
          </a:prstGeom>
        </p:spPr>
        <p:txBody>
          <a:bodyPr lIns="0" tIns="0" rIns="0" bIns="0" rtlCol="0" anchor="t">
            <a:spAutoFit/>
          </a:bodyPr>
          <a:lstStyle/>
          <a:p>
            <a:pPr algn="r">
              <a:lnSpc>
                <a:spcPts val="9307"/>
              </a:lnSpc>
            </a:pPr>
            <a:r>
              <a:rPr lang="en-US" sz="8863" b="1" spc="124">
                <a:solidFill>
                  <a:srgbClr val="FFFFFF"/>
                </a:solidFill>
                <a:latin typeface="Open Sans Bold Bold"/>
                <a:ea typeface="Open Sans Bold Bold"/>
                <a:cs typeface="Open Sans Bold Bold"/>
                <a:sym typeface="Open Sans Bold Bold"/>
              </a:rPr>
              <a:t>LEGAL MENTORING?</a:t>
            </a:r>
          </a:p>
        </p:txBody>
      </p:sp>
      <p:sp>
        <p:nvSpPr>
          <p:cNvPr id="4" name="TextBox 4"/>
          <p:cNvSpPr txBox="1"/>
          <p:nvPr/>
        </p:nvSpPr>
        <p:spPr>
          <a:xfrm>
            <a:off x="1909049" y="4999207"/>
            <a:ext cx="15350251" cy="1235592"/>
          </a:xfrm>
          <a:prstGeom prst="rect">
            <a:avLst/>
          </a:prstGeom>
        </p:spPr>
        <p:txBody>
          <a:bodyPr lIns="0" tIns="0" rIns="0" bIns="0" rtlCol="0" anchor="t">
            <a:spAutoFit/>
          </a:bodyPr>
          <a:lstStyle/>
          <a:p>
            <a:pPr algn="r">
              <a:lnSpc>
                <a:spcPts val="9307"/>
              </a:lnSpc>
            </a:pPr>
            <a:r>
              <a:rPr lang="en-US" sz="8863" b="1" spc="124">
                <a:solidFill>
                  <a:srgbClr val="FFDE59"/>
                </a:solidFill>
                <a:latin typeface="Open Sans Bold Bold"/>
                <a:ea typeface="Open Sans Bold Bold"/>
                <a:cs typeface="Open Sans Bold Bold"/>
                <a:sym typeface="Open Sans Bold Bold"/>
              </a:rPr>
              <a:t>WHAT DOES AI MEAN FOR</a:t>
            </a:r>
          </a:p>
        </p:txBody>
      </p:sp>
      <p:sp>
        <p:nvSpPr>
          <p:cNvPr id="5" name="TextBox 5"/>
          <p:cNvSpPr txBox="1"/>
          <p:nvPr/>
        </p:nvSpPr>
        <p:spPr>
          <a:xfrm>
            <a:off x="1324674" y="8043878"/>
            <a:ext cx="8276526" cy="1970668"/>
          </a:xfrm>
          <a:prstGeom prst="rect">
            <a:avLst/>
          </a:prstGeom>
        </p:spPr>
        <p:txBody>
          <a:bodyPr wrap="square" lIns="0" tIns="0" rIns="0" bIns="0" rtlCol="0" anchor="t">
            <a:spAutoFit/>
          </a:bodyPr>
          <a:lstStyle/>
          <a:p>
            <a:pPr algn="ctr">
              <a:lnSpc>
                <a:spcPts val="3499"/>
              </a:lnSpc>
            </a:pPr>
            <a:r>
              <a:rPr lang="en-US" sz="2499" b="1" spc="92" dirty="0">
                <a:solidFill>
                  <a:srgbClr val="FFFFFF"/>
                </a:solidFill>
                <a:latin typeface="Open Sans Bold"/>
                <a:ea typeface="Open Sans Bold"/>
                <a:cs typeface="Open Sans Bold"/>
                <a:sym typeface="Open Sans Bold"/>
              </a:rPr>
              <a:t>MAURA R. GROSSMAN, J.D, PH.D.</a:t>
            </a:r>
          </a:p>
          <a:p>
            <a:pPr algn="ctr">
              <a:lnSpc>
                <a:spcPts val="2939"/>
              </a:lnSpc>
            </a:pPr>
            <a:r>
              <a:rPr lang="en-US" sz="2099" spc="77" dirty="0">
                <a:solidFill>
                  <a:srgbClr val="FFFFFF"/>
                </a:solidFill>
                <a:latin typeface="Open Sans"/>
                <a:ea typeface="Open Sans"/>
                <a:cs typeface="Open Sans"/>
                <a:sym typeface="Open Sans"/>
              </a:rPr>
              <a:t>PROFESSOR, CHERITON SCHOOL OF COMPUTER SCIENCE,</a:t>
            </a:r>
          </a:p>
          <a:p>
            <a:pPr algn="ctr">
              <a:lnSpc>
                <a:spcPts val="2939"/>
              </a:lnSpc>
            </a:pPr>
            <a:r>
              <a:rPr lang="en-US" sz="2099" spc="77" dirty="0">
                <a:solidFill>
                  <a:srgbClr val="FFFFFF"/>
                </a:solidFill>
                <a:latin typeface="Open Sans"/>
                <a:ea typeface="Open Sans"/>
                <a:cs typeface="Open Sans"/>
                <a:sym typeface="Open Sans"/>
              </a:rPr>
              <a:t>UNIVERSITY OF WATERLOO &amp; OSGOODE HALL LAW SCHOOL</a:t>
            </a:r>
          </a:p>
          <a:p>
            <a:pPr algn="ctr">
              <a:lnSpc>
                <a:spcPts val="2939"/>
              </a:lnSpc>
            </a:pPr>
            <a:r>
              <a:rPr lang="en-US" sz="2099" spc="77">
                <a:solidFill>
                  <a:srgbClr val="FFFFFF"/>
                </a:solidFill>
                <a:latin typeface="Open Sans"/>
                <a:ea typeface="Open Sans"/>
                <a:cs typeface="Open Sans"/>
                <a:sym typeface="Open Sans"/>
              </a:rPr>
              <a:t>PRINCIPAL, MAURA </a:t>
            </a:r>
            <a:r>
              <a:rPr lang="en-US" sz="2099" spc="77" dirty="0">
                <a:solidFill>
                  <a:srgbClr val="FFFFFF"/>
                </a:solidFill>
                <a:latin typeface="Open Sans"/>
                <a:ea typeface="Open Sans"/>
                <a:cs typeface="Open Sans"/>
                <a:sym typeface="Open Sans"/>
              </a:rPr>
              <a:t>GROSSMAN LAW, BUFFALO, NY</a:t>
            </a:r>
          </a:p>
          <a:p>
            <a:pPr algn="ctr">
              <a:lnSpc>
                <a:spcPts val="3499"/>
              </a:lnSpc>
              <a:spcBef>
                <a:spcPct val="0"/>
              </a:spcBef>
            </a:pPr>
            <a:endParaRPr lang="en-US" sz="2099" spc="77" dirty="0">
              <a:solidFill>
                <a:srgbClr val="FFFFFF"/>
              </a:solidFill>
              <a:latin typeface="Open Sans"/>
              <a:ea typeface="Open Sans"/>
              <a:cs typeface="Open Sans"/>
              <a:sym typeface="Open Sans"/>
            </a:endParaRPr>
          </a:p>
        </p:txBody>
      </p:sp>
      <p:sp>
        <p:nvSpPr>
          <p:cNvPr id="6" name="TextBox 6"/>
          <p:cNvSpPr txBox="1"/>
          <p:nvPr/>
        </p:nvSpPr>
        <p:spPr>
          <a:xfrm>
            <a:off x="10158824" y="8043878"/>
            <a:ext cx="7100476" cy="1974454"/>
          </a:xfrm>
          <a:prstGeom prst="rect">
            <a:avLst/>
          </a:prstGeom>
        </p:spPr>
        <p:txBody>
          <a:bodyPr lIns="0" tIns="0" rIns="0" bIns="0" rtlCol="0" anchor="t">
            <a:spAutoFit/>
          </a:bodyPr>
          <a:lstStyle/>
          <a:p>
            <a:pPr algn="ctr">
              <a:lnSpc>
                <a:spcPts val="3499"/>
              </a:lnSpc>
            </a:pPr>
            <a:r>
              <a:rPr lang="en-US" sz="2499" b="1" spc="92" dirty="0">
                <a:solidFill>
                  <a:srgbClr val="FFFFFF"/>
                </a:solidFill>
                <a:latin typeface="Open Sans Bold"/>
                <a:ea typeface="Open Sans Bold"/>
                <a:cs typeface="Open Sans Bold"/>
                <a:sym typeface="Open Sans Bold"/>
              </a:rPr>
              <a:t>BENJAMIN GRIMES, J.D., LL.M., ACC</a:t>
            </a:r>
          </a:p>
          <a:p>
            <a:pPr algn="ctr">
              <a:lnSpc>
                <a:spcPts val="2939"/>
              </a:lnSpc>
            </a:pPr>
            <a:r>
              <a:rPr lang="en-US" sz="2099" spc="77" dirty="0">
                <a:solidFill>
                  <a:srgbClr val="FFFFFF"/>
                </a:solidFill>
                <a:latin typeface="Open Sans"/>
                <a:ea typeface="Open Sans"/>
                <a:cs typeface="Open Sans"/>
                <a:sym typeface="Open Sans"/>
              </a:rPr>
              <a:t>DIRECTOR OF COACHING</a:t>
            </a:r>
          </a:p>
          <a:p>
            <a:pPr algn="ctr">
              <a:lnSpc>
                <a:spcPts val="2939"/>
              </a:lnSpc>
            </a:pPr>
            <a:r>
              <a:rPr lang="en-US" sz="2099" spc="77" dirty="0">
                <a:solidFill>
                  <a:srgbClr val="FFFFFF"/>
                </a:solidFill>
                <a:latin typeface="Open Sans"/>
                <a:ea typeface="Open Sans"/>
                <a:cs typeface="Open Sans"/>
                <a:sym typeface="Open Sans"/>
              </a:rPr>
              <a:t>FRINGE PROFESSIONAL DEVELOPMENT</a:t>
            </a:r>
          </a:p>
          <a:p>
            <a:pPr algn="ctr">
              <a:lnSpc>
                <a:spcPts val="2939"/>
              </a:lnSpc>
            </a:pPr>
            <a:r>
              <a:rPr lang="en-US" sz="2099" spc="77" dirty="0">
                <a:solidFill>
                  <a:srgbClr val="FFFFFF"/>
                </a:solidFill>
                <a:latin typeface="Open Sans"/>
                <a:ea typeface="Open Sans"/>
                <a:cs typeface="Open Sans"/>
                <a:sym typeface="Open Sans"/>
              </a:rPr>
              <a:t>LECTURER IN LAW, COLUMBIA LAW SCHOOL</a:t>
            </a:r>
          </a:p>
          <a:p>
            <a:pPr algn="ctr">
              <a:lnSpc>
                <a:spcPts val="3499"/>
              </a:lnSpc>
              <a:spcBef>
                <a:spcPct val="0"/>
              </a:spcBef>
            </a:pPr>
            <a:endParaRPr lang="en-US" sz="2099" spc="77" dirty="0">
              <a:solidFill>
                <a:srgbClr val="FFFFFF"/>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3813214" y="7603451"/>
            <a:ext cx="7626427" cy="5367098"/>
          </a:xfrm>
          <a:custGeom>
            <a:avLst/>
            <a:gdLst/>
            <a:ahLst/>
            <a:cxnLst/>
            <a:rect l="l" t="t" r="r" b="b"/>
            <a:pathLst>
              <a:path w="7626427" h="5367098">
                <a:moveTo>
                  <a:pt x="0" y="0"/>
                </a:moveTo>
                <a:lnTo>
                  <a:pt x="7626428" y="0"/>
                </a:lnTo>
                <a:lnTo>
                  <a:pt x="7626428" y="5367098"/>
                </a:lnTo>
                <a:lnTo>
                  <a:pt x="0" y="53670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grpSp>
        <p:nvGrpSpPr>
          <p:cNvPr id="3" name="Group 3"/>
          <p:cNvGrpSpPr/>
          <p:nvPr/>
        </p:nvGrpSpPr>
        <p:grpSpPr>
          <a:xfrm>
            <a:off x="1028700" y="1028700"/>
            <a:ext cx="6577107" cy="8229600"/>
            <a:chOff x="0" y="0"/>
            <a:chExt cx="8769475" cy="10972800"/>
          </a:xfrm>
        </p:grpSpPr>
        <p:pic>
          <p:nvPicPr>
            <p:cNvPr id="4" name="Picture 4"/>
            <p:cNvPicPr>
              <a:picLocks noChangeAspect="1"/>
            </p:cNvPicPr>
            <p:nvPr/>
          </p:nvPicPr>
          <p:blipFill>
            <a:blip r:embed="rId5"/>
            <a:srcRect l="39252" r="24816"/>
            <a:stretch>
              <a:fillRect/>
            </a:stretch>
          </p:blipFill>
          <p:spPr>
            <a:xfrm>
              <a:off x="0" y="0"/>
              <a:ext cx="8769475" cy="10972800"/>
            </a:xfrm>
            <a:prstGeom prst="rect">
              <a:avLst/>
            </a:prstGeom>
          </p:spPr>
        </p:pic>
      </p:grpSp>
      <p:sp>
        <p:nvSpPr>
          <p:cNvPr id="5" name="Freeform 5"/>
          <p:cNvSpPr/>
          <p:nvPr/>
        </p:nvSpPr>
        <p:spPr>
          <a:xfrm rot="-5400000">
            <a:off x="5441470" y="-511651"/>
            <a:ext cx="4417843" cy="2556827"/>
          </a:xfrm>
          <a:custGeom>
            <a:avLst/>
            <a:gdLst/>
            <a:ahLst/>
            <a:cxnLst/>
            <a:rect l="l" t="t" r="r" b="b"/>
            <a:pathLst>
              <a:path w="4417843" h="2556827">
                <a:moveTo>
                  <a:pt x="0" y="0"/>
                </a:moveTo>
                <a:lnTo>
                  <a:pt x="4417843" y="0"/>
                </a:lnTo>
                <a:lnTo>
                  <a:pt x="4417843" y="2556827"/>
                </a:lnTo>
                <a:lnTo>
                  <a:pt x="0" y="25568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6" name="Freeform 6"/>
          <p:cNvSpPr/>
          <p:nvPr/>
        </p:nvSpPr>
        <p:spPr>
          <a:xfrm>
            <a:off x="16011260" y="9669085"/>
            <a:ext cx="260644" cy="260644"/>
          </a:xfrm>
          <a:custGeom>
            <a:avLst/>
            <a:gdLst/>
            <a:ahLst/>
            <a:cxnLst/>
            <a:rect l="l" t="t" r="r" b="b"/>
            <a:pathLst>
              <a:path w="260644" h="260644">
                <a:moveTo>
                  <a:pt x="0" y="0"/>
                </a:moveTo>
                <a:lnTo>
                  <a:pt x="260644" y="0"/>
                </a:lnTo>
                <a:lnTo>
                  <a:pt x="260644" y="260644"/>
                </a:lnTo>
                <a:lnTo>
                  <a:pt x="0" y="2606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7" name="Freeform 7"/>
          <p:cNvSpPr/>
          <p:nvPr/>
        </p:nvSpPr>
        <p:spPr>
          <a:xfrm>
            <a:off x="17062696" y="9669085"/>
            <a:ext cx="260644" cy="260644"/>
          </a:xfrm>
          <a:custGeom>
            <a:avLst/>
            <a:gdLst/>
            <a:ahLst/>
            <a:cxnLst/>
            <a:rect l="l" t="t" r="r" b="b"/>
            <a:pathLst>
              <a:path w="260644" h="260644">
                <a:moveTo>
                  <a:pt x="0" y="0"/>
                </a:moveTo>
                <a:lnTo>
                  <a:pt x="260644" y="0"/>
                </a:lnTo>
                <a:lnTo>
                  <a:pt x="260644" y="260644"/>
                </a:lnTo>
                <a:lnTo>
                  <a:pt x="0" y="26064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8" name="Freeform 8"/>
          <p:cNvSpPr/>
          <p:nvPr/>
        </p:nvSpPr>
        <p:spPr>
          <a:xfrm>
            <a:off x="17564756" y="9669085"/>
            <a:ext cx="260644" cy="260644"/>
          </a:xfrm>
          <a:custGeom>
            <a:avLst/>
            <a:gdLst/>
            <a:ahLst/>
            <a:cxnLst/>
            <a:rect l="l" t="t" r="r" b="b"/>
            <a:pathLst>
              <a:path w="260644" h="260644">
                <a:moveTo>
                  <a:pt x="0" y="0"/>
                </a:moveTo>
                <a:lnTo>
                  <a:pt x="260644" y="0"/>
                </a:lnTo>
                <a:lnTo>
                  <a:pt x="260644" y="260644"/>
                </a:lnTo>
                <a:lnTo>
                  <a:pt x="0" y="26064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
        <p:nvSpPr>
          <p:cNvPr id="9" name="Freeform 9"/>
          <p:cNvSpPr/>
          <p:nvPr/>
        </p:nvSpPr>
        <p:spPr>
          <a:xfrm>
            <a:off x="16540414" y="9669085"/>
            <a:ext cx="265625" cy="260644"/>
          </a:xfrm>
          <a:custGeom>
            <a:avLst/>
            <a:gdLst/>
            <a:ahLst/>
            <a:cxnLst/>
            <a:rect l="l" t="t" r="r" b="b"/>
            <a:pathLst>
              <a:path w="265625" h="260644">
                <a:moveTo>
                  <a:pt x="0" y="0"/>
                </a:moveTo>
                <a:lnTo>
                  <a:pt x="265625" y="0"/>
                </a:lnTo>
                <a:lnTo>
                  <a:pt x="265625" y="260644"/>
                </a:lnTo>
                <a:lnTo>
                  <a:pt x="0" y="26064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
        <p:nvSpPr>
          <p:cNvPr id="10" name="TextBox 10"/>
          <p:cNvSpPr txBox="1"/>
          <p:nvPr/>
        </p:nvSpPr>
        <p:spPr>
          <a:xfrm>
            <a:off x="8338240" y="1104900"/>
            <a:ext cx="7673020" cy="773298"/>
          </a:xfrm>
          <a:prstGeom prst="rect">
            <a:avLst/>
          </a:prstGeom>
        </p:spPr>
        <p:txBody>
          <a:bodyPr lIns="0" tIns="0" rIns="0" bIns="0" rtlCol="0" anchor="t">
            <a:spAutoFit/>
          </a:bodyPr>
          <a:lstStyle/>
          <a:p>
            <a:pPr algn="l">
              <a:lnSpc>
                <a:spcPts val="5880"/>
              </a:lnSpc>
            </a:pPr>
            <a:r>
              <a:rPr lang="en-US" sz="5600" b="1">
                <a:solidFill>
                  <a:srgbClr val="000000"/>
                </a:solidFill>
                <a:latin typeface="Open Sans Bold Bold"/>
                <a:ea typeface="Open Sans Bold Bold"/>
                <a:cs typeface="Open Sans Bold Bold"/>
                <a:sym typeface="Open Sans Bold Bold"/>
              </a:rPr>
              <a:t>DRIVING QUESTION</a:t>
            </a:r>
          </a:p>
        </p:txBody>
      </p:sp>
      <p:sp>
        <p:nvSpPr>
          <p:cNvPr id="11" name="TextBox 11"/>
          <p:cNvSpPr txBox="1"/>
          <p:nvPr/>
        </p:nvSpPr>
        <p:spPr>
          <a:xfrm>
            <a:off x="7966502" y="2899484"/>
            <a:ext cx="9728575" cy="6486269"/>
          </a:xfrm>
          <a:prstGeom prst="rect">
            <a:avLst/>
          </a:prstGeom>
        </p:spPr>
        <p:txBody>
          <a:bodyPr lIns="0" tIns="0" rIns="0" bIns="0" rtlCol="0" anchor="t">
            <a:spAutoFit/>
          </a:bodyPr>
          <a:lstStyle/>
          <a:p>
            <a:pPr algn="l">
              <a:lnSpc>
                <a:spcPts val="5739"/>
              </a:lnSpc>
            </a:pPr>
            <a:r>
              <a:rPr lang="en-US" sz="4099">
                <a:solidFill>
                  <a:srgbClr val="004AAD"/>
                </a:solidFill>
                <a:latin typeface="Open Sans"/>
                <a:ea typeface="Open Sans"/>
                <a:cs typeface="Open Sans"/>
                <a:sym typeface="Open Sans"/>
              </a:rPr>
              <a:t>Generative AI presents a radical shift in how legal services might be delivered to clients. </a:t>
            </a:r>
          </a:p>
          <a:p>
            <a:pPr algn="l">
              <a:lnSpc>
                <a:spcPts val="5739"/>
              </a:lnSpc>
            </a:pPr>
            <a:endParaRPr lang="en-US" sz="4099">
              <a:solidFill>
                <a:srgbClr val="004AAD"/>
              </a:solidFill>
              <a:latin typeface="Open Sans"/>
              <a:ea typeface="Open Sans"/>
              <a:cs typeface="Open Sans"/>
              <a:sym typeface="Open Sans"/>
            </a:endParaRPr>
          </a:p>
          <a:p>
            <a:pPr algn="l">
              <a:lnSpc>
                <a:spcPts val="5739"/>
              </a:lnSpc>
            </a:pPr>
            <a:r>
              <a:rPr lang="en-US" sz="4099" b="1">
                <a:solidFill>
                  <a:srgbClr val="004AAD"/>
                </a:solidFill>
                <a:latin typeface="Open Sans Bold"/>
                <a:ea typeface="Open Sans Bold"/>
                <a:cs typeface="Open Sans Bold"/>
                <a:sym typeface="Open Sans Bold"/>
              </a:rPr>
              <a:t>To what degree might these same tools affect the way lawyers and the profession develop, particularly as lawyers relate to each other through mentoring relationships?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521098" y="1979996"/>
            <a:ext cx="10723741" cy="6327007"/>
          </a:xfrm>
          <a:custGeom>
            <a:avLst/>
            <a:gdLst/>
            <a:ahLst/>
            <a:cxnLst/>
            <a:rect l="l" t="t" r="r" b="b"/>
            <a:pathLst>
              <a:path w="10723741" h="6327007">
                <a:moveTo>
                  <a:pt x="0" y="0"/>
                </a:moveTo>
                <a:lnTo>
                  <a:pt x="10723741" y="0"/>
                </a:lnTo>
                <a:lnTo>
                  <a:pt x="10723741" y="6327008"/>
                </a:lnTo>
                <a:lnTo>
                  <a:pt x="0" y="63270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Freeform 3"/>
          <p:cNvSpPr/>
          <p:nvPr/>
        </p:nvSpPr>
        <p:spPr>
          <a:xfrm rot="2700000">
            <a:off x="1900226" y="3205322"/>
            <a:ext cx="4208100" cy="4208100"/>
          </a:xfrm>
          <a:custGeom>
            <a:avLst/>
            <a:gdLst/>
            <a:ahLst/>
            <a:cxnLst/>
            <a:rect l="l" t="t" r="r" b="b"/>
            <a:pathLst>
              <a:path w="4208100" h="4208100">
                <a:moveTo>
                  <a:pt x="0" y="0"/>
                </a:moveTo>
                <a:lnTo>
                  <a:pt x="4208100" y="0"/>
                </a:lnTo>
                <a:lnTo>
                  <a:pt x="4208100" y="4208100"/>
                </a:lnTo>
                <a:lnTo>
                  <a:pt x="0" y="42081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grpSp>
        <p:nvGrpSpPr>
          <p:cNvPr id="4" name="Group 4"/>
          <p:cNvGrpSpPr/>
          <p:nvPr/>
        </p:nvGrpSpPr>
        <p:grpSpPr>
          <a:xfrm rot="2700000">
            <a:off x="2080512" y="3380361"/>
            <a:ext cx="3847529" cy="3858022"/>
            <a:chOff x="0" y="0"/>
            <a:chExt cx="5130039" cy="5144030"/>
          </a:xfrm>
        </p:grpSpPr>
        <p:pic>
          <p:nvPicPr>
            <p:cNvPr id="5" name="Picture 5"/>
            <p:cNvPicPr>
              <a:picLocks noChangeAspect="1"/>
            </p:cNvPicPr>
            <p:nvPr/>
          </p:nvPicPr>
          <p:blipFill>
            <a:blip r:embed="rId7"/>
            <a:srcRect l="21951" r="21951"/>
            <a:stretch>
              <a:fillRect/>
            </a:stretch>
          </p:blipFill>
          <p:spPr>
            <a:xfrm>
              <a:off x="0" y="0"/>
              <a:ext cx="5130039" cy="5144030"/>
            </a:xfrm>
            <a:prstGeom prst="rect">
              <a:avLst/>
            </a:prstGeom>
          </p:spPr>
        </p:pic>
      </p:grpSp>
      <p:sp>
        <p:nvSpPr>
          <p:cNvPr id="6" name="Freeform 6"/>
          <p:cNvSpPr/>
          <p:nvPr/>
        </p:nvSpPr>
        <p:spPr>
          <a:xfrm>
            <a:off x="17259300" y="314325"/>
            <a:ext cx="714375" cy="714375"/>
          </a:xfrm>
          <a:custGeom>
            <a:avLst/>
            <a:gdLst/>
            <a:ahLst/>
            <a:cxnLst/>
            <a:rect l="l" t="t" r="r" b="b"/>
            <a:pathLst>
              <a:path w="714375" h="714375">
                <a:moveTo>
                  <a:pt x="0" y="0"/>
                </a:moveTo>
                <a:lnTo>
                  <a:pt x="714375" y="0"/>
                </a:lnTo>
                <a:lnTo>
                  <a:pt x="714375" y="714375"/>
                </a:lnTo>
                <a:lnTo>
                  <a:pt x="0" y="71437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7" name="Freeform 7"/>
          <p:cNvSpPr/>
          <p:nvPr/>
        </p:nvSpPr>
        <p:spPr>
          <a:xfrm>
            <a:off x="8024122" y="1426465"/>
            <a:ext cx="5617945" cy="478566"/>
          </a:xfrm>
          <a:custGeom>
            <a:avLst/>
            <a:gdLst/>
            <a:ahLst/>
            <a:cxnLst/>
            <a:rect l="l" t="t" r="r" b="b"/>
            <a:pathLst>
              <a:path w="5617945" h="478566">
                <a:moveTo>
                  <a:pt x="0" y="0"/>
                </a:moveTo>
                <a:lnTo>
                  <a:pt x="5617945" y="0"/>
                </a:lnTo>
                <a:lnTo>
                  <a:pt x="5617945" y="478566"/>
                </a:lnTo>
                <a:lnTo>
                  <a:pt x="0" y="4785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8" name="Freeform 8"/>
          <p:cNvSpPr/>
          <p:nvPr/>
        </p:nvSpPr>
        <p:spPr>
          <a:xfrm>
            <a:off x="17407575" y="497593"/>
            <a:ext cx="417825" cy="347839"/>
          </a:xfrm>
          <a:custGeom>
            <a:avLst/>
            <a:gdLst/>
            <a:ahLst/>
            <a:cxnLst/>
            <a:rect l="l" t="t" r="r" b="b"/>
            <a:pathLst>
              <a:path w="417825" h="347839">
                <a:moveTo>
                  <a:pt x="0" y="0"/>
                </a:moveTo>
                <a:lnTo>
                  <a:pt x="417825" y="0"/>
                </a:lnTo>
                <a:lnTo>
                  <a:pt x="417825" y="347839"/>
                </a:lnTo>
                <a:lnTo>
                  <a:pt x="0" y="34783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
        <p:nvSpPr>
          <p:cNvPr id="9" name="Freeform 9"/>
          <p:cNvSpPr/>
          <p:nvPr/>
        </p:nvSpPr>
        <p:spPr>
          <a:xfrm>
            <a:off x="17564756" y="9612476"/>
            <a:ext cx="260644" cy="260644"/>
          </a:xfrm>
          <a:custGeom>
            <a:avLst/>
            <a:gdLst/>
            <a:ahLst/>
            <a:cxnLst/>
            <a:rect l="l" t="t" r="r" b="b"/>
            <a:pathLst>
              <a:path w="260644" h="260644">
                <a:moveTo>
                  <a:pt x="0" y="0"/>
                </a:moveTo>
                <a:lnTo>
                  <a:pt x="260644" y="0"/>
                </a:lnTo>
                <a:lnTo>
                  <a:pt x="260644" y="260644"/>
                </a:lnTo>
                <a:lnTo>
                  <a:pt x="0" y="26064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
        <p:nvSpPr>
          <p:cNvPr id="10" name="Freeform 10"/>
          <p:cNvSpPr/>
          <p:nvPr/>
        </p:nvSpPr>
        <p:spPr>
          <a:xfrm>
            <a:off x="16540414" y="9612476"/>
            <a:ext cx="260644" cy="260644"/>
          </a:xfrm>
          <a:custGeom>
            <a:avLst/>
            <a:gdLst/>
            <a:ahLst/>
            <a:cxnLst/>
            <a:rect l="l" t="t" r="r" b="b"/>
            <a:pathLst>
              <a:path w="260644" h="260644">
                <a:moveTo>
                  <a:pt x="0" y="0"/>
                </a:moveTo>
                <a:lnTo>
                  <a:pt x="260644" y="0"/>
                </a:lnTo>
                <a:lnTo>
                  <a:pt x="260644" y="260644"/>
                </a:lnTo>
                <a:lnTo>
                  <a:pt x="0" y="26064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CA"/>
          </a:p>
        </p:txBody>
      </p:sp>
      <p:sp>
        <p:nvSpPr>
          <p:cNvPr id="11" name="Freeform 11"/>
          <p:cNvSpPr/>
          <p:nvPr/>
        </p:nvSpPr>
        <p:spPr>
          <a:xfrm>
            <a:off x="17062696" y="9612476"/>
            <a:ext cx="265625" cy="260644"/>
          </a:xfrm>
          <a:custGeom>
            <a:avLst/>
            <a:gdLst/>
            <a:ahLst/>
            <a:cxnLst/>
            <a:rect l="l" t="t" r="r" b="b"/>
            <a:pathLst>
              <a:path w="265625" h="260644">
                <a:moveTo>
                  <a:pt x="0" y="0"/>
                </a:moveTo>
                <a:lnTo>
                  <a:pt x="265624" y="0"/>
                </a:lnTo>
                <a:lnTo>
                  <a:pt x="265624" y="260644"/>
                </a:lnTo>
                <a:lnTo>
                  <a:pt x="0" y="260644"/>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CA"/>
          </a:p>
        </p:txBody>
      </p:sp>
      <p:sp>
        <p:nvSpPr>
          <p:cNvPr id="12" name="Freeform 12"/>
          <p:cNvSpPr/>
          <p:nvPr/>
        </p:nvSpPr>
        <p:spPr>
          <a:xfrm>
            <a:off x="16011260" y="9612476"/>
            <a:ext cx="260644" cy="260644"/>
          </a:xfrm>
          <a:custGeom>
            <a:avLst/>
            <a:gdLst/>
            <a:ahLst/>
            <a:cxnLst/>
            <a:rect l="l" t="t" r="r" b="b"/>
            <a:pathLst>
              <a:path w="260644" h="260644">
                <a:moveTo>
                  <a:pt x="0" y="0"/>
                </a:moveTo>
                <a:lnTo>
                  <a:pt x="260644" y="0"/>
                </a:lnTo>
                <a:lnTo>
                  <a:pt x="260644" y="260644"/>
                </a:lnTo>
                <a:lnTo>
                  <a:pt x="0" y="260644"/>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CA"/>
          </a:p>
        </p:txBody>
      </p:sp>
      <p:sp>
        <p:nvSpPr>
          <p:cNvPr id="13" name="Freeform 13"/>
          <p:cNvSpPr/>
          <p:nvPr/>
        </p:nvSpPr>
        <p:spPr>
          <a:xfrm>
            <a:off x="7213243" y="3708717"/>
            <a:ext cx="1668353" cy="1434783"/>
          </a:xfrm>
          <a:custGeom>
            <a:avLst/>
            <a:gdLst/>
            <a:ahLst/>
            <a:cxnLst/>
            <a:rect l="l" t="t" r="r" b="b"/>
            <a:pathLst>
              <a:path w="1668353" h="1434783">
                <a:moveTo>
                  <a:pt x="0" y="0"/>
                </a:moveTo>
                <a:lnTo>
                  <a:pt x="1668353" y="0"/>
                </a:lnTo>
                <a:lnTo>
                  <a:pt x="1668353" y="1434783"/>
                </a:lnTo>
                <a:lnTo>
                  <a:pt x="0" y="1434783"/>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CA"/>
          </a:p>
        </p:txBody>
      </p:sp>
      <p:sp>
        <p:nvSpPr>
          <p:cNvPr id="14" name="Freeform 14"/>
          <p:cNvSpPr/>
          <p:nvPr/>
        </p:nvSpPr>
        <p:spPr>
          <a:xfrm>
            <a:off x="7232608" y="6100392"/>
            <a:ext cx="1629623" cy="1566475"/>
          </a:xfrm>
          <a:custGeom>
            <a:avLst/>
            <a:gdLst/>
            <a:ahLst/>
            <a:cxnLst/>
            <a:rect l="l" t="t" r="r" b="b"/>
            <a:pathLst>
              <a:path w="1629623" h="1566475">
                <a:moveTo>
                  <a:pt x="0" y="0"/>
                </a:moveTo>
                <a:lnTo>
                  <a:pt x="1629623" y="0"/>
                </a:lnTo>
                <a:lnTo>
                  <a:pt x="1629623" y="1566475"/>
                </a:lnTo>
                <a:lnTo>
                  <a:pt x="0" y="1566475"/>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CA"/>
          </a:p>
        </p:txBody>
      </p:sp>
      <p:sp>
        <p:nvSpPr>
          <p:cNvPr id="15" name="TextBox 15"/>
          <p:cNvSpPr txBox="1"/>
          <p:nvPr/>
        </p:nvSpPr>
        <p:spPr>
          <a:xfrm>
            <a:off x="7409974" y="1076325"/>
            <a:ext cx="8220843" cy="1573459"/>
          </a:xfrm>
          <a:prstGeom prst="rect">
            <a:avLst/>
          </a:prstGeom>
        </p:spPr>
        <p:txBody>
          <a:bodyPr lIns="0" tIns="0" rIns="0" bIns="0" rtlCol="0" anchor="t">
            <a:spAutoFit/>
          </a:bodyPr>
          <a:lstStyle/>
          <a:p>
            <a:pPr algn="l">
              <a:lnSpc>
                <a:spcPts val="6104"/>
              </a:lnSpc>
            </a:pPr>
            <a:r>
              <a:rPr lang="en-US" sz="5600" b="1">
                <a:solidFill>
                  <a:srgbClr val="000000"/>
                </a:solidFill>
                <a:latin typeface="Open Sans Bold Bold"/>
                <a:ea typeface="Open Sans Bold Bold"/>
                <a:cs typeface="Open Sans Bold Bold"/>
                <a:sym typeface="Open Sans Bold Bold"/>
              </a:rPr>
              <a:t>HUMAN MENTOR VS. MENTORBOT</a:t>
            </a:r>
          </a:p>
        </p:txBody>
      </p:sp>
      <p:sp>
        <p:nvSpPr>
          <p:cNvPr id="16" name="TextBox 16"/>
          <p:cNvSpPr txBox="1"/>
          <p:nvPr/>
        </p:nvSpPr>
        <p:spPr>
          <a:xfrm>
            <a:off x="9367056" y="6188939"/>
            <a:ext cx="7741892" cy="1313181"/>
          </a:xfrm>
          <a:prstGeom prst="rect">
            <a:avLst/>
          </a:prstGeom>
        </p:spPr>
        <p:txBody>
          <a:bodyPr lIns="0" tIns="0" rIns="0" bIns="0" rtlCol="0" anchor="t">
            <a:spAutoFit/>
          </a:bodyPr>
          <a:lstStyle/>
          <a:p>
            <a:pPr algn="l">
              <a:lnSpc>
                <a:spcPts val="5319"/>
              </a:lnSpc>
            </a:pPr>
            <a:r>
              <a:rPr lang="en-US" sz="3799" b="1">
                <a:solidFill>
                  <a:srgbClr val="004AAD"/>
                </a:solidFill>
                <a:latin typeface="Open Sans Bold"/>
                <a:ea typeface="Open Sans Bold"/>
                <a:cs typeface="Open Sans Bold"/>
                <a:sym typeface="Open Sans Bold"/>
              </a:rPr>
              <a:t>What is AI capable of replicating (or doing better)?</a:t>
            </a:r>
          </a:p>
        </p:txBody>
      </p:sp>
      <p:sp>
        <p:nvSpPr>
          <p:cNvPr id="17" name="TextBox 17"/>
          <p:cNvSpPr txBox="1"/>
          <p:nvPr/>
        </p:nvSpPr>
        <p:spPr>
          <a:xfrm>
            <a:off x="9366240" y="3486384"/>
            <a:ext cx="4797155" cy="1313181"/>
          </a:xfrm>
          <a:prstGeom prst="rect">
            <a:avLst/>
          </a:prstGeom>
        </p:spPr>
        <p:txBody>
          <a:bodyPr lIns="0" tIns="0" rIns="0" bIns="0" rtlCol="0" anchor="t">
            <a:spAutoFit/>
          </a:bodyPr>
          <a:lstStyle/>
          <a:p>
            <a:pPr algn="l">
              <a:lnSpc>
                <a:spcPts val="5319"/>
              </a:lnSpc>
            </a:pPr>
            <a:r>
              <a:rPr lang="en-US" sz="3799" b="1">
                <a:solidFill>
                  <a:srgbClr val="004AAD"/>
                </a:solidFill>
                <a:latin typeface="Open Sans Bold"/>
                <a:ea typeface="Open Sans Bold"/>
                <a:cs typeface="Open Sans Bold"/>
                <a:sym typeface="Open Sans Bold"/>
              </a:rPr>
              <a:t>What is it mentors actually do?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endParaRPr lang="en-CA"/>
          </a:p>
        </p:txBody>
      </p:sp>
      <p:sp>
        <p:nvSpPr>
          <p:cNvPr id="3" name="Freeform 3"/>
          <p:cNvSpPr/>
          <p:nvPr/>
        </p:nvSpPr>
        <p:spPr>
          <a:xfrm rot="-10800000">
            <a:off x="0" y="-1813729"/>
            <a:ext cx="5317997" cy="4114800"/>
          </a:xfrm>
          <a:custGeom>
            <a:avLst/>
            <a:gdLst/>
            <a:ahLst/>
            <a:cxnLst/>
            <a:rect l="l" t="t" r="r" b="b"/>
            <a:pathLst>
              <a:path w="5317997" h="4114800">
                <a:moveTo>
                  <a:pt x="0" y="0"/>
                </a:moveTo>
                <a:lnTo>
                  <a:pt x="5317997" y="0"/>
                </a:lnTo>
                <a:lnTo>
                  <a:pt x="531799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Freeform 4"/>
          <p:cNvSpPr/>
          <p:nvPr/>
        </p:nvSpPr>
        <p:spPr>
          <a:xfrm rot="-5400000">
            <a:off x="-4575330" y="2060135"/>
            <a:ext cx="12081753" cy="7052723"/>
          </a:xfrm>
          <a:custGeom>
            <a:avLst/>
            <a:gdLst/>
            <a:ahLst/>
            <a:cxnLst/>
            <a:rect l="l" t="t" r="r" b="b"/>
            <a:pathLst>
              <a:path w="12081753" h="7052723">
                <a:moveTo>
                  <a:pt x="0" y="0"/>
                </a:moveTo>
                <a:lnTo>
                  <a:pt x="12081753" y="0"/>
                </a:lnTo>
                <a:lnTo>
                  <a:pt x="12081753" y="7052724"/>
                </a:lnTo>
                <a:lnTo>
                  <a:pt x="0" y="70527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5" name="Freeform 5"/>
          <p:cNvSpPr/>
          <p:nvPr/>
        </p:nvSpPr>
        <p:spPr>
          <a:xfrm>
            <a:off x="16665830" y="9661860"/>
            <a:ext cx="1186940" cy="201780"/>
          </a:xfrm>
          <a:custGeom>
            <a:avLst/>
            <a:gdLst/>
            <a:ahLst/>
            <a:cxnLst/>
            <a:rect l="l" t="t" r="r" b="b"/>
            <a:pathLst>
              <a:path w="1186940" h="201780">
                <a:moveTo>
                  <a:pt x="0" y="0"/>
                </a:moveTo>
                <a:lnTo>
                  <a:pt x="1186940" y="0"/>
                </a:lnTo>
                <a:lnTo>
                  <a:pt x="1186940" y="201779"/>
                </a:lnTo>
                <a:lnTo>
                  <a:pt x="0" y="20177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6" name="Freeform 6"/>
          <p:cNvSpPr/>
          <p:nvPr/>
        </p:nvSpPr>
        <p:spPr>
          <a:xfrm>
            <a:off x="16665830" y="9460080"/>
            <a:ext cx="1186940" cy="201780"/>
          </a:xfrm>
          <a:custGeom>
            <a:avLst/>
            <a:gdLst/>
            <a:ahLst/>
            <a:cxnLst/>
            <a:rect l="l" t="t" r="r" b="b"/>
            <a:pathLst>
              <a:path w="1186940" h="201780">
                <a:moveTo>
                  <a:pt x="0" y="0"/>
                </a:moveTo>
                <a:lnTo>
                  <a:pt x="1186940" y="0"/>
                </a:lnTo>
                <a:lnTo>
                  <a:pt x="1186940" y="201780"/>
                </a:lnTo>
                <a:lnTo>
                  <a:pt x="0" y="20178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7" name="Freeform 7"/>
          <p:cNvSpPr/>
          <p:nvPr/>
        </p:nvSpPr>
        <p:spPr>
          <a:xfrm>
            <a:off x="16665830" y="9258300"/>
            <a:ext cx="1186940" cy="201780"/>
          </a:xfrm>
          <a:custGeom>
            <a:avLst/>
            <a:gdLst/>
            <a:ahLst/>
            <a:cxnLst/>
            <a:rect l="l" t="t" r="r" b="b"/>
            <a:pathLst>
              <a:path w="1186940" h="201780">
                <a:moveTo>
                  <a:pt x="0" y="0"/>
                </a:moveTo>
                <a:lnTo>
                  <a:pt x="1186940" y="0"/>
                </a:lnTo>
                <a:lnTo>
                  <a:pt x="1186940" y="201780"/>
                </a:lnTo>
                <a:lnTo>
                  <a:pt x="0" y="2017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8" name="TextBox 8"/>
          <p:cNvSpPr txBox="1"/>
          <p:nvPr/>
        </p:nvSpPr>
        <p:spPr>
          <a:xfrm>
            <a:off x="1028700" y="4177884"/>
            <a:ext cx="13626947" cy="1646940"/>
          </a:xfrm>
          <a:prstGeom prst="rect">
            <a:avLst/>
          </a:prstGeom>
        </p:spPr>
        <p:txBody>
          <a:bodyPr lIns="0" tIns="0" rIns="0" bIns="0" rtlCol="0" anchor="t">
            <a:spAutoFit/>
          </a:bodyPr>
          <a:lstStyle/>
          <a:p>
            <a:pPr algn="l">
              <a:lnSpc>
                <a:spcPts val="6366"/>
              </a:lnSpc>
            </a:pPr>
            <a:r>
              <a:rPr lang="en-US" sz="6563" b="1">
                <a:solidFill>
                  <a:srgbClr val="FFFFFF"/>
                </a:solidFill>
                <a:latin typeface="Open Sans Bold Bold"/>
                <a:ea typeface="Open Sans Bold Bold"/>
                <a:cs typeface="Open Sans Bold Bold"/>
                <a:sym typeface="Open Sans Bold Bold"/>
              </a:rPr>
              <a:t>Benefits, Limitations, and Risks of AI-Enhanced Mentorship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82782" y="8566292"/>
            <a:ext cx="18288000" cy="6195060"/>
          </a:xfrm>
          <a:custGeom>
            <a:avLst/>
            <a:gdLst/>
            <a:ahLst/>
            <a:cxnLst/>
            <a:rect l="l" t="t" r="r" b="b"/>
            <a:pathLst>
              <a:path w="18288000" h="6195060">
                <a:moveTo>
                  <a:pt x="0" y="0"/>
                </a:moveTo>
                <a:lnTo>
                  <a:pt x="18288000" y="0"/>
                </a:lnTo>
                <a:lnTo>
                  <a:pt x="18288000" y="6195060"/>
                </a:lnTo>
                <a:lnTo>
                  <a:pt x="0" y="61950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grpSp>
        <p:nvGrpSpPr>
          <p:cNvPr id="3" name="Group 3"/>
          <p:cNvGrpSpPr/>
          <p:nvPr/>
        </p:nvGrpSpPr>
        <p:grpSpPr>
          <a:xfrm>
            <a:off x="1028700" y="4455261"/>
            <a:ext cx="16230600" cy="7034288"/>
            <a:chOff x="0" y="0"/>
            <a:chExt cx="21640800" cy="9379050"/>
          </a:xfrm>
        </p:grpSpPr>
        <p:pic>
          <p:nvPicPr>
            <p:cNvPr id="4" name="Picture 4"/>
            <p:cNvPicPr>
              <a:picLocks noChangeAspect="1"/>
            </p:cNvPicPr>
            <p:nvPr/>
          </p:nvPicPr>
          <p:blipFill>
            <a:blip r:embed="rId5"/>
            <a:srcRect t="11475" b="11475"/>
            <a:stretch>
              <a:fillRect/>
            </a:stretch>
          </p:blipFill>
          <p:spPr>
            <a:xfrm>
              <a:off x="0" y="0"/>
              <a:ext cx="21640800" cy="9379050"/>
            </a:xfrm>
            <a:prstGeom prst="rect">
              <a:avLst/>
            </a:prstGeom>
          </p:spPr>
        </p:pic>
      </p:grpSp>
      <p:sp>
        <p:nvSpPr>
          <p:cNvPr id="5" name="Freeform 5"/>
          <p:cNvSpPr/>
          <p:nvPr/>
        </p:nvSpPr>
        <p:spPr>
          <a:xfrm>
            <a:off x="-3447620" y="-2057400"/>
            <a:ext cx="6187669" cy="4114800"/>
          </a:xfrm>
          <a:custGeom>
            <a:avLst/>
            <a:gdLst/>
            <a:ahLst/>
            <a:cxnLst/>
            <a:rect l="l" t="t" r="r" b="b"/>
            <a:pathLst>
              <a:path w="6187669" h="4114800">
                <a:moveTo>
                  <a:pt x="0" y="0"/>
                </a:moveTo>
                <a:lnTo>
                  <a:pt x="6187669" y="0"/>
                </a:lnTo>
                <a:lnTo>
                  <a:pt x="618766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6" name="TextBox 6"/>
          <p:cNvSpPr txBox="1"/>
          <p:nvPr/>
        </p:nvSpPr>
        <p:spPr>
          <a:xfrm>
            <a:off x="1028700" y="2489100"/>
            <a:ext cx="15227683" cy="1160682"/>
          </a:xfrm>
          <a:prstGeom prst="rect">
            <a:avLst/>
          </a:prstGeom>
        </p:spPr>
        <p:txBody>
          <a:bodyPr lIns="0" tIns="0" rIns="0" bIns="0" rtlCol="0" anchor="t">
            <a:spAutoFit/>
          </a:bodyPr>
          <a:lstStyle/>
          <a:p>
            <a:pPr algn="l">
              <a:lnSpc>
                <a:spcPts val="9519"/>
              </a:lnSpc>
              <a:spcBef>
                <a:spcPct val="0"/>
              </a:spcBef>
            </a:pPr>
            <a:r>
              <a:rPr lang="en-US" sz="6799" b="1">
                <a:solidFill>
                  <a:srgbClr val="FFFFFF"/>
                </a:solidFill>
                <a:latin typeface="Open Sans Bold Bold"/>
                <a:ea typeface="Open Sans Bold Bold"/>
                <a:cs typeface="Open Sans Bold Bold"/>
                <a:sym typeface="Open Sans Bold Bold"/>
              </a:rPr>
              <a:t>ACCESS, INCLUSION, &amp; IDENTITY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6951753" y="9565847"/>
            <a:ext cx="4033397" cy="3418304"/>
          </a:xfrm>
          <a:custGeom>
            <a:avLst/>
            <a:gdLst/>
            <a:ahLst/>
            <a:cxnLst/>
            <a:rect l="l" t="t" r="r" b="b"/>
            <a:pathLst>
              <a:path w="4033397" h="3418304">
                <a:moveTo>
                  <a:pt x="0" y="0"/>
                </a:moveTo>
                <a:lnTo>
                  <a:pt x="4033398" y="0"/>
                </a:lnTo>
                <a:lnTo>
                  <a:pt x="4033398" y="3418304"/>
                </a:lnTo>
                <a:lnTo>
                  <a:pt x="0" y="34183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Freeform 3"/>
          <p:cNvSpPr/>
          <p:nvPr/>
        </p:nvSpPr>
        <p:spPr>
          <a:xfrm>
            <a:off x="-1837578" y="3476470"/>
            <a:ext cx="4208100" cy="4208100"/>
          </a:xfrm>
          <a:custGeom>
            <a:avLst/>
            <a:gdLst/>
            <a:ahLst/>
            <a:cxnLst/>
            <a:rect l="l" t="t" r="r" b="b"/>
            <a:pathLst>
              <a:path w="4208100" h="4208100">
                <a:moveTo>
                  <a:pt x="0" y="0"/>
                </a:moveTo>
                <a:lnTo>
                  <a:pt x="4208100" y="0"/>
                </a:lnTo>
                <a:lnTo>
                  <a:pt x="4208100" y="4208100"/>
                </a:lnTo>
                <a:lnTo>
                  <a:pt x="0" y="42081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4" name="Freeform 4"/>
          <p:cNvSpPr/>
          <p:nvPr/>
        </p:nvSpPr>
        <p:spPr>
          <a:xfrm>
            <a:off x="7059639" y="-1211968"/>
            <a:ext cx="3039808" cy="4114800"/>
          </a:xfrm>
          <a:custGeom>
            <a:avLst/>
            <a:gdLst/>
            <a:ahLst/>
            <a:cxnLst/>
            <a:rect l="l" t="t" r="r" b="b"/>
            <a:pathLst>
              <a:path w="3039808" h="4114800">
                <a:moveTo>
                  <a:pt x="0" y="0"/>
                </a:moveTo>
                <a:lnTo>
                  <a:pt x="3039809" y="0"/>
                </a:lnTo>
                <a:lnTo>
                  <a:pt x="3039809"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5" name="Freeform 5"/>
          <p:cNvSpPr/>
          <p:nvPr/>
        </p:nvSpPr>
        <p:spPr>
          <a:xfrm>
            <a:off x="1028700" y="1028700"/>
            <a:ext cx="8056049" cy="5968139"/>
          </a:xfrm>
          <a:custGeom>
            <a:avLst/>
            <a:gdLst/>
            <a:ahLst/>
            <a:cxnLst/>
            <a:rect l="l" t="t" r="r" b="b"/>
            <a:pathLst>
              <a:path w="8056049" h="5968139">
                <a:moveTo>
                  <a:pt x="0" y="0"/>
                </a:moveTo>
                <a:lnTo>
                  <a:pt x="8056049" y="0"/>
                </a:lnTo>
                <a:lnTo>
                  <a:pt x="8056049" y="5968139"/>
                </a:lnTo>
                <a:lnTo>
                  <a:pt x="0" y="5968139"/>
                </a:lnTo>
                <a:lnTo>
                  <a:pt x="0" y="0"/>
                </a:lnTo>
                <a:close/>
              </a:path>
            </a:pathLst>
          </a:custGeom>
          <a:blipFill>
            <a:blip r:embed="rId9"/>
            <a:stretch>
              <a:fillRect l="-15851" r="-15851"/>
            </a:stretch>
          </a:blipFill>
        </p:spPr>
        <p:txBody>
          <a:bodyPr/>
          <a:lstStyle/>
          <a:p>
            <a:endParaRPr lang="en-CA"/>
          </a:p>
        </p:txBody>
      </p:sp>
      <p:sp>
        <p:nvSpPr>
          <p:cNvPr id="6" name="Freeform 6"/>
          <p:cNvSpPr/>
          <p:nvPr/>
        </p:nvSpPr>
        <p:spPr>
          <a:xfrm>
            <a:off x="17259300" y="314325"/>
            <a:ext cx="714375" cy="714375"/>
          </a:xfrm>
          <a:custGeom>
            <a:avLst/>
            <a:gdLst/>
            <a:ahLst/>
            <a:cxnLst/>
            <a:rect l="l" t="t" r="r" b="b"/>
            <a:pathLst>
              <a:path w="714375" h="714375">
                <a:moveTo>
                  <a:pt x="0" y="0"/>
                </a:moveTo>
                <a:lnTo>
                  <a:pt x="714375" y="0"/>
                </a:lnTo>
                <a:lnTo>
                  <a:pt x="714375" y="714375"/>
                </a:lnTo>
                <a:lnTo>
                  <a:pt x="0" y="71437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7" name="Freeform 7"/>
          <p:cNvSpPr/>
          <p:nvPr/>
        </p:nvSpPr>
        <p:spPr>
          <a:xfrm rot="5400000">
            <a:off x="17442568" y="462600"/>
            <a:ext cx="347839" cy="417825"/>
          </a:xfrm>
          <a:custGeom>
            <a:avLst/>
            <a:gdLst/>
            <a:ahLst/>
            <a:cxnLst/>
            <a:rect l="l" t="t" r="r" b="b"/>
            <a:pathLst>
              <a:path w="347839" h="417825">
                <a:moveTo>
                  <a:pt x="0" y="0"/>
                </a:moveTo>
                <a:lnTo>
                  <a:pt x="347839" y="0"/>
                </a:lnTo>
                <a:lnTo>
                  <a:pt x="347839" y="417825"/>
                </a:lnTo>
                <a:lnTo>
                  <a:pt x="0" y="41782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
        <p:nvSpPr>
          <p:cNvPr id="8" name="Freeform 8"/>
          <p:cNvSpPr/>
          <p:nvPr/>
        </p:nvSpPr>
        <p:spPr>
          <a:xfrm>
            <a:off x="9874926" y="4729660"/>
            <a:ext cx="449044" cy="282898"/>
          </a:xfrm>
          <a:custGeom>
            <a:avLst/>
            <a:gdLst/>
            <a:ahLst/>
            <a:cxnLst/>
            <a:rect l="l" t="t" r="r" b="b"/>
            <a:pathLst>
              <a:path w="449044" h="282898">
                <a:moveTo>
                  <a:pt x="0" y="0"/>
                </a:moveTo>
                <a:lnTo>
                  <a:pt x="449044" y="0"/>
                </a:lnTo>
                <a:lnTo>
                  <a:pt x="449044" y="282898"/>
                </a:lnTo>
                <a:lnTo>
                  <a:pt x="0" y="28289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
        <p:nvSpPr>
          <p:cNvPr id="9" name="Freeform 9"/>
          <p:cNvSpPr/>
          <p:nvPr/>
        </p:nvSpPr>
        <p:spPr>
          <a:xfrm>
            <a:off x="9874926" y="6713941"/>
            <a:ext cx="449044" cy="282898"/>
          </a:xfrm>
          <a:custGeom>
            <a:avLst/>
            <a:gdLst/>
            <a:ahLst/>
            <a:cxnLst/>
            <a:rect l="l" t="t" r="r" b="b"/>
            <a:pathLst>
              <a:path w="449044" h="282898">
                <a:moveTo>
                  <a:pt x="0" y="0"/>
                </a:moveTo>
                <a:lnTo>
                  <a:pt x="449044" y="0"/>
                </a:lnTo>
                <a:lnTo>
                  <a:pt x="449044" y="282898"/>
                </a:lnTo>
                <a:lnTo>
                  <a:pt x="0" y="28289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
        <p:nvSpPr>
          <p:cNvPr id="10" name="Freeform 10"/>
          <p:cNvSpPr/>
          <p:nvPr/>
        </p:nvSpPr>
        <p:spPr>
          <a:xfrm>
            <a:off x="9874926" y="6431044"/>
            <a:ext cx="449044" cy="282898"/>
          </a:xfrm>
          <a:custGeom>
            <a:avLst/>
            <a:gdLst/>
            <a:ahLst/>
            <a:cxnLst/>
            <a:rect l="l" t="t" r="r" b="b"/>
            <a:pathLst>
              <a:path w="449044" h="282898">
                <a:moveTo>
                  <a:pt x="0" y="0"/>
                </a:moveTo>
                <a:lnTo>
                  <a:pt x="449044" y="0"/>
                </a:lnTo>
                <a:lnTo>
                  <a:pt x="449044" y="282897"/>
                </a:lnTo>
                <a:lnTo>
                  <a:pt x="0" y="28289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
        <p:nvSpPr>
          <p:cNvPr id="11" name="Freeform 11"/>
          <p:cNvSpPr/>
          <p:nvPr/>
        </p:nvSpPr>
        <p:spPr>
          <a:xfrm>
            <a:off x="9874926" y="6148146"/>
            <a:ext cx="449044" cy="282898"/>
          </a:xfrm>
          <a:custGeom>
            <a:avLst/>
            <a:gdLst/>
            <a:ahLst/>
            <a:cxnLst/>
            <a:rect l="l" t="t" r="r" b="b"/>
            <a:pathLst>
              <a:path w="449044" h="282898">
                <a:moveTo>
                  <a:pt x="0" y="0"/>
                </a:moveTo>
                <a:lnTo>
                  <a:pt x="449044" y="0"/>
                </a:lnTo>
                <a:lnTo>
                  <a:pt x="449044" y="282898"/>
                </a:lnTo>
                <a:lnTo>
                  <a:pt x="0" y="28289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
        <p:nvSpPr>
          <p:cNvPr id="12" name="Freeform 12"/>
          <p:cNvSpPr/>
          <p:nvPr/>
        </p:nvSpPr>
        <p:spPr>
          <a:xfrm>
            <a:off x="9874926" y="5865248"/>
            <a:ext cx="449044" cy="282898"/>
          </a:xfrm>
          <a:custGeom>
            <a:avLst/>
            <a:gdLst/>
            <a:ahLst/>
            <a:cxnLst/>
            <a:rect l="l" t="t" r="r" b="b"/>
            <a:pathLst>
              <a:path w="449044" h="282898">
                <a:moveTo>
                  <a:pt x="0" y="0"/>
                </a:moveTo>
                <a:lnTo>
                  <a:pt x="449044" y="0"/>
                </a:lnTo>
                <a:lnTo>
                  <a:pt x="449044" y="282898"/>
                </a:lnTo>
                <a:lnTo>
                  <a:pt x="0" y="28289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
        <p:nvSpPr>
          <p:cNvPr id="13" name="Freeform 13"/>
          <p:cNvSpPr/>
          <p:nvPr/>
        </p:nvSpPr>
        <p:spPr>
          <a:xfrm>
            <a:off x="9874926" y="5578353"/>
            <a:ext cx="449044" cy="282898"/>
          </a:xfrm>
          <a:custGeom>
            <a:avLst/>
            <a:gdLst/>
            <a:ahLst/>
            <a:cxnLst/>
            <a:rect l="l" t="t" r="r" b="b"/>
            <a:pathLst>
              <a:path w="449044" h="282898">
                <a:moveTo>
                  <a:pt x="0" y="0"/>
                </a:moveTo>
                <a:lnTo>
                  <a:pt x="449044" y="0"/>
                </a:lnTo>
                <a:lnTo>
                  <a:pt x="449044" y="282898"/>
                </a:lnTo>
                <a:lnTo>
                  <a:pt x="0" y="28289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
        <p:nvSpPr>
          <p:cNvPr id="14" name="Freeform 14"/>
          <p:cNvSpPr/>
          <p:nvPr/>
        </p:nvSpPr>
        <p:spPr>
          <a:xfrm>
            <a:off x="9874926" y="5295456"/>
            <a:ext cx="449044" cy="282898"/>
          </a:xfrm>
          <a:custGeom>
            <a:avLst/>
            <a:gdLst/>
            <a:ahLst/>
            <a:cxnLst/>
            <a:rect l="l" t="t" r="r" b="b"/>
            <a:pathLst>
              <a:path w="449044" h="282898">
                <a:moveTo>
                  <a:pt x="0" y="0"/>
                </a:moveTo>
                <a:lnTo>
                  <a:pt x="449044" y="0"/>
                </a:lnTo>
                <a:lnTo>
                  <a:pt x="449044" y="282897"/>
                </a:lnTo>
                <a:lnTo>
                  <a:pt x="0" y="28289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
        <p:nvSpPr>
          <p:cNvPr id="15" name="Freeform 15"/>
          <p:cNvSpPr/>
          <p:nvPr/>
        </p:nvSpPr>
        <p:spPr>
          <a:xfrm>
            <a:off x="9874926" y="5012558"/>
            <a:ext cx="449044" cy="282898"/>
          </a:xfrm>
          <a:custGeom>
            <a:avLst/>
            <a:gdLst/>
            <a:ahLst/>
            <a:cxnLst/>
            <a:rect l="l" t="t" r="r" b="b"/>
            <a:pathLst>
              <a:path w="449044" h="282898">
                <a:moveTo>
                  <a:pt x="0" y="0"/>
                </a:moveTo>
                <a:lnTo>
                  <a:pt x="449044" y="0"/>
                </a:lnTo>
                <a:lnTo>
                  <a:pt x="449044" y="282898"/>
                </a:lnTo>
                <a:lnTo>
                  <a:pt x="0" y="28289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A"/>
          </a:p>
        </p:txBody>
      </p:sp>
      <p:sp>
        <p:nvSpPr>
          <p:cNvPr id="16" name="Freeform 16"/>
          <p:cNvSpPr/>
          <p:nvPr/>
        </p:nvSpPr>
        <p:spPr>
          <a:xfrm>
            <a:off x="10323970" y="1649007"/>
            <a:ext cx="1968327" cy="1474456"/>
          </a:xfrm>
          <a:custGeom>
            <a:avLst/>
            <a:gdLst/>
            <a:ahLst/>
            <a:cxnLst/>
            <a:rect l="l" t="t" r="r" b="b"/>
            <a:pathLst>
              <a:path w="1968327" h="1474456">
                <a:moveTo>
                  <a:pt x="0" y="0"/>
                </a:moveTo>
                <a:lnTo>
                  <a:pt x="1968327" y="0"/>
                </a:lnTo>
                <a:lnTo>
                  <a:pt x="1968327" y="1474456"/>
                </a:lnTo>
                <a:lnTo>
                  <a:pt x="0" y="147445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CA"/>
          </a:p>
        </p:txBody>
      </p:sp>
      <p:sp>
        <p:nvSpPr>
          <p:cNvPr id="17" name="Freeform 17"/>
          <p:cNvSpPr/>
          <p:nvPr/>
        </p:nvSpPr>
        <p:spPr>
          <a:xfrm>
            <a:off x="14578028" y="4175331"/>
            <a:ext cx="2681272" cy="1769639"/>
          </a:xfrm>
          <a:custGeom>
            <a:avLst/>
            <a:gdLst/>
            <a:ahLst/>
            <a:cxnLst/>
            <a:rect l="l" t="t" r="r" b="b"/>
            <a:pathLst>
              <a:path w="2681272" h="1769639">
                <a:moveTo>
                  <a:pt x="0" y="0"/>
                </a:moveTo>
                <a:lnTo>
                  <a:pt x="2681272" y="0"/>
                </a:lnTo>
                <a:lnTo>
                  <a:pt x="2681272" y="1769640"/>
                </a:lnTo>
                <a:lnTo>
                  <a:pt x="0" y="176964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CA"/>
          </a:p>
        </p:txBody>
      </p:sp>
      <p:sp>
        <p:nvSpPr>
          <p:cNvPr id="18" name="Freeform 18"/>
          <p:cNvSpPr/>
          <p:nvPr/>
        </p:nvSpPr>
        <p:spPr>
          <a:xfrm>
            <a:off x="10323970" y="7037144"/>
            <a:ext cx="1968327" cy="1646013"/>
          </a:xfrm>
          <a:custGeom>
            <a:avLst/>
            <a:gdLst/>
            <a:ahLst/>
            <a:cxnLst/>
            <a:rect l="l" t="t" r="r" b="b"/>
            <a:pathLst>
              <a:path w="1968327" h="1646013">
                <a:moveTo>
                  <a:pt x="0" y="0"/>
                </a:moveTo>
                <a:lnTo>
                  <a:pt x="1968327" y="0"/>
                </a:lnTo>
                <a:lnTo>
                  <a:pt x="1968327" y="1646013"/>
                </a:lnTo>
                <a:lnTo>
                  <a:pt x="0" y="164601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CA"/>
          </a:p>
        </p:txBody>
      </p:sp>
      <p:sp>
        <p:nvSpPr>
          <p:cNvPr id="19" name="TextBox 19"/>
          <p:cNvSpPr txBox="1"/>
          <p:nvPr/>
        </p:nvSpPr>
        <p:spPr>
          <a:xfrm>
            <a:off x="1028700" y="7260541"/>
            <a:ext cx="7042792" cy="2574163"/>
          </a:xfrm>
          <a:prstGeom prst="rect">
            <a:avLst/>
          </a:prstGeom>
        </p:spPr>
        <p:txBody>
          <a:bodyPr lIns="0" tIns="0" rIns="0" bIns="0" rtlCol="0" anchor="t">
            <a:spAutoFit/>
          </a:bodyPr>
          <a:lstStyle/>
          <a:p>
            <a:pPr algn="l">
              <a:lnSpc>
                <a:spcPts val="6776"/>
              </a:lnSpc>
            </a:pPr>
            <a:r>
              <a:rPr lang="en-US" sz="5600" b="1">
                <a:solidFill>
                  <a:srgbClr val="000000"/>
                </a:solidFill>
                <a:latin typeface="Open Sans Bold Bold"/>
                <a:ea typeface="Open Sans Bold Bold"/>
                <a:cs typeface="Open Sans Bold Bold"/>
                <a:sym typeface="Open Sans Bold Bold"/>
              </a:rPr>
              <a:t>AI-ENHANCED MENTORSHIOP ACROSS SETTINGS</a:t>
            </a:r>
          </a:p>
        </p:txBody>
      </p:sp>
      <p:sp>
        <p:nvSpPr>
          <p:cNvPr id="20" name="TextBox 20"/>
          <p:cNvSpPr txBox="1"/>
          <p:nvPr/>
        </p:nvSpPr>
        <p:spPr>
          <a:xfrm>
            <a:off x="12564418" y="1936320"/>
            <a:ext cx="4373320" cy="917545"/>
          </a:xfrm>
          <a:prstGeom prst="rect">
            <a:avLst/>
          </a:prstGeom>
        </p:spPr>
        <p:txBody>
          <a:bodyPr lIns="0" tIns="0" rIns="0" bIns="0" rtlCol="0" anchor="t">
            <a:spAutoFit/>
          </a:bodyPr>
          <a:lstStyle/>
          <a:p>
            <a:pPr algn="l">
              <a:lnSpc>
                <a:spcPts val="7699"/>
              </a:lnSpc>
            </a:pPr>
            <a:r>
              <a:rPr lang="en-US" sz="4999" b="1">
                <a:solidFill>
                  <a:srgbClr val="000000"/>
                </a:solidFill>
                <a:latin typeface="Open Sauce Bold"/>
                <a:ea typeface="Open Sauce Bold"/>
                <a:cs typeface="Open Sauce Bold"/>
                <a:sym typeface="Open Sauce Bold"/>
              </a:rPr>
              <a:t>Law Schools</a:t>
            </a:r>
          </a:p>
        </p:txBody>
      </p:sp>
      <p:sp>
        <p:nvSpPr>
          <p:cNvPr id="21" name="TextBox 21"/>
          <p:cNvSpPr txBox="1"/>
          <p:nvPr/>
        </p:nvSpPr>
        <p:spPr>
          <a:xfrm>
            <a:off x="12591228" y="6834914"/>
            <a:ext cx="4668072" cy="1889062"/>
          </a:xfrm>
          <a:prstGeom prst="rect">
            <a:avLst/>
          </a:prstGeom>
        </p:spPr>
        <p:txBody>
          <a:bodyPr lIns="0" tIns="0" rIns="0" bIns="0" rtlCol="0" anchor="t">
            <a:spAutoFit/>
          </a:bodyPr>
          <a:lstStyle/>
          <a:p>
            <a:pPr algn="l">
              <a:lnSpc>
                <a:spcPts val="7699"/>
              </a:lnSpc>
            </a:pPr>
            <a:r>
              <a:rPr lang="en-US" sz="4999" b="1">
                <a:solidFill>
                  <a:srgbClr val="000000"/>
                </a:solidFill>
                <a:latin typeface="Open Sauce Bold"/>
                <a:ea typeface="Open Sauce Bold"/>
                <a:cs typeface="Open Sauce Bold"/>
                <a:sym typeface="Open Sauce Bold"/>
              </a:rPr>
              <a:t>Bar Associations</a:t>
            </a:r>
          </a:p>
        </p:txBody>
      </p:sp>
      <p:sp>
        <p:nvSpPr>
          <p:cNvPr id="22" name="TextBox 22"/>
          <p:cNvSpPr txBox="1"/>
          <p:nvPr/>
        </p:nvSpPr>
        <p:spPr>
          <a:xfrm>
            <a:off x="10749880" y="4520416"/>
            <a:ext cx="3682695" cy="917545"/>
          </a:xfrm>
          <a:prstGeom prst="rect">
            <a:avLst/>
          </a:prstGeom>
        </p:spPr>
        <p:txBody>
          <a:bodyPr lIns="0" tIns="0" rIns="0" bIns="0" rtlCol="0" anchor="t">
            <a:spAutoFit/>
          </a:bodyPr>
          <a:lstStyle/>
          <a:p>
            <a:pPr algn="l">
              <a:lnSpc>
                <a:spcPts val="7699"/>
              </a:lnSpc>
            </a:pPr>
            <a:r>
              <a:rPr lang="en-US" sz="4999" b="1">
                <a:solidFill>
                  <a:srgbClr val="000000"/>
                </a:solidFill>
                <a:latin typeface="Open Sauce Bold"/>
                <a:ea typeface="Open Sauce Bold"/>
                <a:cs typeface="Open Sauce Bold"/>
                <a:sym typeface="Open Sauce Bold"/>
              </a:rPr>
              <a:t>Law Firms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17567" r="-17567"/>
            </a:stretch>
          </a:blipFill>
        </p:spPr>
        <p:txBody>
          <a:bodyPr/>
          <a:lstStyle/>
          <a:p>
            <a:endParaRPr lang="en-CA"/>
          </a:p>
        </p:txBody>
      </p:sp>
      <p:sp>
        <p:nvSpPr>
          <p:cNvPr id="3" name="TextBox 3"/>
          <p:cNvSpPr txBox="1"/>
          <p:nvPr/>
        </p:nvSpPr>
        <p:spPr>
          <a:xfrm>
            <a:off x="2320862" y="5939134"/>
            <a:ext cx="14938438" cy="3319166"/>
          </a:xfrm>
          <a:prstGeom prst="rect">
            <a:avLst/>
          </a:prstGeom>
        </p:spPr>
        <p:txBody>
          <a:bodyPr lIns="0" tIns="0" rIns="0" bIns="0" rtlCol="0" anchor="t">
            <a:spAutoFit/>
          </a:bodyPr>
          <a:lstStyle/>
          <a:p>
            <a:pPr algn="r">
              <a:lnSpc>
                <a:spcPts val="13389"/>
              </a:lnSpc>
            </a:pPr>
            <a:r>
              <a:rPr lang="en-US" sz="9563" b="1" spc="889">
                <a:solidFill>
                  <a:srgbClr val="FFFFFF"/>
                </a:solidFill>
                <a:latin typeface="Open Sans Bold Bold"/>
                <a:ea typeface="Open Sans Bold Bold"/>
                <a:cs typeface="Open Sans Bold Bold"/>
                <a:sym typeface="Open Sans Bold Bold"/>
              </a:rPr>
              <a:t>CONCLUSIONS &amp; OPEN DISCUSSION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778</Words>
  <Application>Microsoft Office PowerPoint</Application>
  <PresentationFormat>Custom</PresentationFormat>
  <Paragraphs>100</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Open Sans</vt:lpstr>
      <vt:lpstr>Open Sauce Bold</vt:lpstr>
      <vt:lpstr>Open Sans Bold Bold</vt:lpstr>
      <vt:lpstr>Open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NLMC Conference Slides</dc:title>
  <dc:creator>mrgrossm</dc:creator>
  <cp:lastModifiedBy>Ben Grimes</cp:lastModifiedBy>
  <cp:revision>4</cp:revision>
  <dcterms:created xsi:type="dcterms:W3CDTF">2006-08-16T00:00:00Z</dcterms:created>
  <dcterms:modified xsi:type="dcterms:W3CDTF">2024-10-28T21:43:48Z</dcterms:modified>
  <dc:identifier>DAGPJdHekfA</dc:identifier>
</cp:coreProperties>
</file>